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5" r:id="rId1"/>
  </p:sldMasterIdLst>
  <p:notesMasterIdLst>
    <p:notesMasterId r:id="rId58"/>
  </p:notesMasterIdLst>
  <p:handoutMasterIdLst>
    <p:handoutMasterId r:id="rId59"/>
  </p:handoutMasterIdLst>
  <p:sldIdLst>
    <p:sldId id="281" r:id="rId2"/>
    <p:sldId id="536" r:id="rId3"/>
    <p:sldId id="818" r:id="rId4"/>
    <p:sldId id="589" r:id="rId5"/>
    <p:sldId id="594" r:id="rId6"/>
    <p:sldId id="790" r:id="rId7"/>
    <p:sldId id="819" r:id="rId8"/>
    <p:sldId id="817" r:id="rId9"/>
    <p:sldId id="812" r:id="rId10"/>
    <p:sldId id="796" r:id="rId11"/>
    <p:sldId id="799" r:id="rId12"/>
    <p:sldId id="756" r:id="rId13"/>
    <p:sldId id="824" r:id="rId14"/>
    <p:sldId id="825" r:id="rId15"/>
    <p:sldId id="820" r:id="rId16"/>
    <p:sldId id="690" r:id="rId17"/>
    <p:sldId id="602" r:id="rId18"/>
    <p:sldId id="603" r:id="rId19"/>
    <p:sldId id="767" r:id="rId20"/>
    <p:sldId id="768" r:id="rId21"/>
    <p:sldId id="801" r:id="rId22"/>
    <p:sldId id="800" r:id="rId23"/>
    <p:sldId id="689" r:id="rId24"/>
    <p:sldId id="782" r:id="rId25"/>
    <p:sldId id="803" r:id="rId26"/>
    <p:sldId id="614" r:id="rId27"/>
    <p:sldId id="804" r:id="rId28"/>
    <p:sldId id="618" r:id="rId29"/>
    <p:sldId id="764" r:id="rId30"/>
    <p:sldId id="762" r:id="rId31"/>
    <p:sldId id="763" r:id="rId32"/>
    <p:sldId id="438" r:id="rId33"/>
    <p:sldId id="789" r:id="rId34"/>
    <p:sldId id="522" r:id="rId35"/>
    <p:sldId id="523" r:id="rId36"/>
    <p:sldId id="811" r:id="rId37"/>
    <p:sldId id="759" r:id="rId38"/>
    <p:sldId id="527" r:id="rId39"/>
    <p:sldId id="810" r:id="rId40"/>
    <p:sldId id="809" r:id="rId41"/>
    <p:sldId id="632" r:id="rId42"/>
    <p:sldId id="452" r:id="rId43"/>
    <p:sldId id="816" r:id="rId44"/>
    <p:sldId id="826" r:id="rId45"/>
    <p:sldId id="827" r:id="rId46"/>
    <p:sldId id="828" r:id="rId47"/>
    <p:sldId id="829" r:id="rId48"/>
    <p:sldId id="836" r:id="rId49"/>
    <p:sldId id="837" r:id="rId50"/>
    <p:sldId id="838" r:id="rId51"/>
    <p:sldId id="839" r:id="rId52"/>
    <p:sldId id="840" r:id="rId53"/>
    <p:sldId id="841" r:id="rId54"/>
    <p:sldId id="842" r:id="rId55"/>
    <p:sldId id="844" r:id="rId56"/>
    <p:sldId id="845" r:id="rId57"/>
  </p:sldIdLst>
  <p:sldSz cx="9144000" cy="6858000" type="screen4x3"/>
  <p:notesSz cx="10234613" cy="71024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8"/>
    <a:srgbClr val="4B15D3"/>
    <a:srgbClr val="FF3300"/>
    <a:srgbClr val="3E11A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85" autoAdjust="0"/>
    <p:restoredTop sz="91367" autoAdjust="0"/>
  </p:normalViewPr>
  <p:slideViewPr>
    <p:cSldViewPr>
      <p:cViewPr>
        <p:scale>
          <a:sx n="50" d="100"/>
          <a:sy n="50" d="100"/>
        </p:scale>
        <p:origin x="-3384" y="-1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6" y="45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5288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5288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fld id="{BA919984-5F49-4DEC-B6D0-81B157BE1A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407553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1FFBA64-7173-4902-BB52-543E1AD5EC42}" type="datetimeFigureOut">
              <a:rPr lang="zh-TW" altLang="en-US"/>
              <a:pPr>
                <a:defRPr/>
              </a:pPr>
              <a:t>2020/5/25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3400"/>
            <a:ext cx="35496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023938" y="3373438"/>
            <a:ext cx="8186737" cy="319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797550" y="6746875"/>
            <a:ext cx="4435475" cy="3540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3D43A27C-3E8D-445B-8670-C55C92E138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07993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43275" y="533400"/>
            <a:ext cx="3549650" cy="26622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1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392A05-FAA3-49ED-97EC-D404B7418DC3}" type="slidenum">
              <a:rPr lang="zh-TW" altLang="en-US" smtClean="0">
                <a:ea typeface="新細明體" charset="-120"/>
              </a:rPr>
              <a:pPr/>
              <a:t>1</a:t>
            </a:fld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43275" y="533400"/>
            <a:ext cx="3549650" cy="26622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4A299FC-D260-45A3-A774-DBCB49AFE74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90D582-34D9-40E8-A734-092FDDD6400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1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E26BCE-74B0-4F92-8C9E-58F3A22A00F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D626C-C399-48C0-8F48-49D03F7A4B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6AB615-07D8-4A81-8B4A-DB46E2A5FCE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36B6F3-5851-4AD9-BEE3-07258A959AA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7D5777-D2B0-45DC-8B57-4DB31958B0D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B332D6-E9AF-4769-BB2D-4F4F66B9D95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8F2553-0BDA-4944-B9DB-05780F3AB74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8764BD-A3C9-46C1-8A4A-64DAB875467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3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8F8807-60F3-4109-939D-25F267CF1E8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4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1EF52B0-B01B-49B9-9BD6-43153866914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4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4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4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3D40106-4530-4540-8E6B-341CC7255E7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  <p:sldLayoutId id="214748461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tw/url?sa=i&amp;rct=j&amp;q=&amp;esrc=s&amp;source=images&amp;cd=&amp;cad=rja&amp;uact=8&amp;ved=0ahUKEwilpfHcv_zNAhWDqJQKHcZ9CIcQjRwIBw&amp;url=http://big5.xinhuanet.com/gate/big5/news.xinhuanet.com/fortune/2014-07/22/c_126779289.htm&amp;psig=AFQjCNE5jQk9s562YJoLc9VtaqzSDr8i-w&amp;ust=146891353035894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33258;&#38281;&#30151;&#30151;&#29376;&#20171;&#32057;&#32362;&#26412;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052736"/>
            <a:ext cx="8676456" cy="2065339"/>
          </a:xfrm>
        </p:spPr>
        <p:txBody>
          <a:bodyPr/>
          <a:lstStyle/>
          <a:p>
            <a:pPr algn="ctr" eaLnBrk="1" hangingPunct="1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自閉症、妥端氏症學生的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班級經營</a:t>
            </a:r>
            <a:r>
              <a:rPr lang="zh-TW" altLang="en-US" sz="4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zh-TW" altLang="en-US" sz="4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zh-TW" altLang="en-US" sz="4400" i="1" dirty="0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708920"/>
            <a:ext cx="6227762" cy="2520280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李宏鎰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/>
            <a:endParaRPr lang="zh-TW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中山醫學大學心理系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語聽系教授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勵心心理成長中心 心理師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前中山醫大心理系系主任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/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前台灣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應用心理學會理事長</a:t>
            </a:r>
          </a:p>
          <a:p>
            <a:pPr algn="ctr" eaLnBrk="1" hangingPunct="1"/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hoyih@csmu.edu.tw</a:t>
            </a:r>
          </a:p>
        </p:txBody>
      </p:sp>
      <p:pic>
        <p:nvPicPr>
          <p:cNvPr id="4" name="Picture 7" descr="ååè£¡å¯è½ææå­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65105"/>
            <a:ext cx="2190750" cy="219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56112"/>
          </a:xfrm>
        </p:spPr>
        <p:txBody>
          <a:bodyPr/>
          <a:lstStyle/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自閉症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亞斯伯格症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高功能自閉症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   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en-US" sz="2800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語言或認知發展較無顯著的障礙</a:t>
            </a:r>
            <a:r>
              <a:rPr lang="en-US" altLang="zh-TW" sz="2800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但具有限的社交互動能力、固定、重覆的興趣和活動，可歸類為自閉症。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泛自閉症表現型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Broader autism phenotype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具自閉症特質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但未達診斷標準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的一般人，這些人通常是自閉症的 親人或親戚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「自閉特質之連續性」假設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72136"/>
          </a:xfrm>
        </p:spPr>
        <p:txBody>
          <a:bodyPr/>
          <a:lstStyle/>
          <a:p>
            <a:r>
              <a:rPr lang="en-US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Concordance rates</a:t>
            </a:r>
          </a:p>
          <a:p>
            <a:pPr lvl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同卵雙生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70-90%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;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異卵雙胞胎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接近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％  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手足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&lt;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0%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ASD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來自遺傳的可能性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90%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 smtClean="0"/>
          </a:p>
        </p:txBody>
      </p:sp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家族與雙胞胎的研究</a:t>
            </a:r>
            <a:endParaRPr lang="zh-TW" altLang="en-US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7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00175"/>
            <a:ext cx="8229600" cy="5000636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說話有抑揚頓挫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不像自閉症般僵硬、單調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en-US" sz="2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但缺乏韻律</a:t>
            </a:r>
            <a:r>
              <a:rPr lang="zh-TW" altLang="en-US" sz="2800" dirty="0" smtClean="0"/>
              <a:t>，</a:t>
            </a:r>
            <a:r>
              <a:rPr lang="zh-TW" altLang="en-US" sz="2800" dirty="0" smtClean="0">
                <a:ea typeface="標楷體" pitchFamily="65" charset="-120"/>
              </a:rPr>
              <a:t>談話較常面無表情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說話內容常偏離主題、不停的敘述喜愛的主題、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內容冗長，忽略對方感受。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個性固執。</a:t>
            </a:r>
            <a:endParaRPr lang="en-US" altLang="zh-TW" sz="2800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altLang="zh-TW" sz="2800" dirty="0" smtClean="0">
                <a:ea typeface="標楷體" pitchFamily="65" charset="-120"/>
              </a:rPr>
              <a:t>4.</a:t>
            </a:r>
            <a:r>
              <a:rPr lang="zh-TW" altLang="en-US" sz="2800" dirty="0" smtClean="0">
                <a:ea typeface="標楷體" pitchFamily="65" charset="-120"/>
              </a:rPr>
              <a:t> 常講的話、在意的事情幾乎大同小異，並放大處理，不易接受改變。</a:t>
            </a:r>
            <a:endParaRPr lang="en-US" altLang="zh-TW" sz="2800" dirty="0" smtClean="0">
              <a:ea typeface="標楷體" pitchFamily="65" charset="-12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zh-TW" altLang="en-US" sz="2800" dirty="0" smtClean="0">
              <a:ea typeface="標楷體" pitchFamily="65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95536" y="0"/>
            <a:ext cx="8401080" cy="1371600"/>
          </a:xfrm>
        </p:spPr>
        <p:txBody>
          <a:bodyPr/>
          <a:lstStyle/>
          <a:p>
            <a:r>
              <a:rPr lang="zh-TW" alt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亞斯伯格症 </a:t>
            </a:r>
            <a:r>
              <a:rPr lang="en-US" altLang="zh-TW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高功能自閉症</a:t>
            </a:r>
            <a:r>
              <a:rPr lang="en-US" altLang="zh-TW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內容版面配置區 2"/>
          <p:cNvSpPr>
            <a:spLocks noGrp="1"/>
          </p:cNvSpPr>
          <p:nvPr>
            <p:ph idx="1"/>
          </p:nvPr>
        </p:nvSpPr>
        <p:spPr>
          <a:xfrm>
            <a:off x="2700338" y="1700214"/>
            <a:ext cx="5986462" cy="4400551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小葉（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歲）</a:t>
            </a: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就讀：北一女中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錄取：台大化工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興趣：看漫畫及卡通，最愛看動畫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美少女戰士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病症：兩歲半時鑑定為亞斯伯格症患者，領有身心障礙手冊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特色：記憶力強，物理化學為強項，高中及大學入學從未申請特殊考生身分加分。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zh-TW" altLang="en-US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49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自閉女學生 上台大化工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2007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04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14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</a:t>
            </a:r>
          </a:p>
        </p:txBody>
      </p:sp>
      <p:pic>
        <p:nvPicPr>
          <p:cNvPr id="124932" name="Picture 2" descr="http://twimg.edgesuite.net/images/thumbnail/20070414/3395033_5d0ea446dd571fdf027df1fb9788b2c5_160x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60575"/>
            <a:ext cx="2087562" cy="208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內容版面配置區 2"/>
          <p:cNvSpPr>
            <a:spLocks noGrp="1"/>
          </p:cNvSpPr>
          <p:nvPr>
            <p:ph idx="1"/>
          </p:nvPr>
        </p:nvSpPr>
        <p:spPr>
          <a:xfrm>
            <a:off x="2843808" y="1556793"/>
            <a:ext cx="5760640" cy="5111948"/>
          </a:xfrm>
        </p:spPr>
        <p:txBody>
          <a:bodyPr/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不願公開全名的小葉（十八歲）說，自己從小人緣不好，說話時會</a:t>
            </a:r>
            <a:r>
              <a:rPr lang="zh-TW" altLang="en-US" sz="24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不自主地想貼近人家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國中時被取個外號叫「小支魔人」，因為同學嫌她煩，像個小魔人般。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同班男同學，曾趁她不注意把豆花倒進她的書包，或揮拳想要打她。</a:t>
            </a:r>
            <a:endParaRPr lang="en-US" altLang="zh-TW" sz="24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小葉說：「每當我被欺負時，媽媽就會站在校門口，陪我一路哭回家，但眼淚擦乾後，我總告訴自己，要努力，不要被擊倒。」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直到國三，媽媽才告訴她罹病。小葉說：「我那時才知大家為何不喜歡我。」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自閉女學生 上台大化工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2007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04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14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</a:t>
            </a:r>
          </a:p>
        </p:txBody>
      </p:sp>
      <p:pic>
        <p:nvPicPr>
          <p:cNvPr id="3" name="Picture 2" descr="http://twimg.edgesuite.net/images/thumbnail/20070414/3395033_5d0ea446dd571fdf027df1fb9788b2c5_160x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3"/>
            <a:ext cx="2087562" cy="208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4213" y="549275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自閉症的</a:t>
            </a:r>
            <a:r>
              <a:rPr lang="zh-TW" altLang="en-US" sz="4800" b="1">
                <a:latin typeface="標楷體" pitchFamily="65" charset="-120"/>
                <a:ea typeface="標楷體" pitchFamily="65" charset="-120"/>
              </a:rPr>
              <a:t>癒後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84213" y="1844675"/>
            <a:ext cx="7772400" cy="437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n"/>
            </a:pPr>
            <a:r>
              <a:rPr lang="zh-TW" altLang="en-US" sz="3600" b="1" dirty="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3600" b="1" dirty="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1/6</a:t>
            </a:r>
            <a:r>
              <a:rPr lang="zh-TW" altLang="en-US" sz="3600" b="1" dirty="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生活適應上趨近一般人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n"/>
            </a:pPr>
            <a:r>
              <a:rPr lang="zh-TW" altLang="en-US" sz="3600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3600" dirty="0">
                <a:latin typeface="Times New Roman" pitchFamily="18" charset="0"/>
                <a:ea typeface="標楷體" pitchFamily="65" charset="-120"/>
              </a:rPr>
              <a:t>1/6</a:t>
            </a:r>
            <a:r>
              <a:rPr lang="zh-TW" altLang="en-US" sz="3600" dirty="0">
                <a:latin typeface="Times New Roman" pitchFamily="18" charset="0"/>
                <a:ea typeface="標楷體" pitchFamily="65" charset="-120"/>
              </a:rPr>
              <a:t>生活適應上有一些問題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n"/>
            </a:pPr>
            <a:r>
              <a:rPr lang="zh-TW" altLang="en-US" sz="3600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3600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2/3</a:t>
            </a:r>
            <a:r>
              <a:rPr lang="zh-TW" altLang="en-US" sz="3600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不能獨力</a:t>
            </a:r>
            <a:r>
              <a:rPr lang="zh-TW" altLang="en-US" sz="3600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生活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n"/>
            </a:pPr>
            <a:r>
              <a:rPr lang="en-US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ASD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會隨著他們如何與環境互動而改變，不同的孩子循不同的發展路徑。</a:t>
            </a:r>
            <a:endParaRPr lang="zh-TW" altLang="en-US" sz="2800" dirty="0">
              <a:solidFill>
                <a:schemeClr val="tx2"/>
              </a:solidFill>
              <a:latin typeface="Times New Roman" pitchFamily="18" charset="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n"/>
            </a:pPr>
            <a:r>
              <a:rPr lang="zh-TW" altLang="en-US" sz="3600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 預測指標</a:t>
            </a:r>
            <a:r>
              <a:rPr lang="en-US" altLang="zh-TW" sz="3600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:IQ</a:t>
            </a:r>
            <a:r>
              <a:rPr lang="zh-TW" altLang="en-US" sz="3600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與語言技巧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574677" y="1557338"/>
            <a:ext cx="8569325" cy="467995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專才者，先培養之，再增廣之。</a:t>
            </a:r>
            <a:endPara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逐漸在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學生興趣中加入和原主題有關的新主題事物。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學生的興趣融入和擴充到教學活動中。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不當者，取代之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發展</a:t>
            </a:r>
            <a:r>
              <a:rPr lang="zh-TW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替代行為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限制固執的討論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問問題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、限時。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指定特定時間問問題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一、因應「狹窄</a:t>
            </a:r>
            <a:r>
              <a:rPr lang="zh-TW" altLang="zh-TW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興趣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zh-TW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zh-TW" altLang="en-US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1748" name="Picture 2" descr="C:\Users\lee\Pictures\img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268414"/>
            <a:ext cx="6769100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衛道中學</a:t>
            </a:r>
            <a:r>
              <a:rPr lang="en-US" altLang="zh-TW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AS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國一生的畫人表現</a:t>
            </a:r>
          </a:p>
        </p:txBody>
      </p:sp>
      <p:pic>
        <p:nvPicPr>
          <p:cNvPr id="32772" name="Picture 2" descr="C:\Users\lee\Dropbox\李宏鎰-測驗報告\img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844676"/>
            <a:ext cx="253365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 descr="C:\Users\lee\Dropbox\李宏鎰-測驗報告\img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844677"/>
            <a:ext cx="207645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2" y="1268413"/>
            <a:ext cx="5508625" cy="388620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他們傾向缺乏彈性思考，包括厭惡改變，同一性（</a:t>
            </a:r>
            <a:r>
              <a:rPr lang="en-US" altLang="zh-TW" sz="28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sameness</a:t>
            </a:r>
            <a:r>
              <a:rPr lang="zh-TW" altLang="en-US" sz="28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）的喜好，以及例行公式及</a:t>
            </a:r>
            <a:r>
              <a:rPr lang="zh-TW" altLang="en-US" sz="280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儀式</a:t>
            </a:r>
            <a:r>
              <a:rPr lang="en-US" altLang="zh-TW" sz="280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(SOP)</a:t>
            </a:r>
            <a:r>
              <a:rPr lang="zh-TW" altLang="en-US" sz="28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的發展。</a:t>
            </a:r>
            <a:endParaRPr lang="en-US" altLang="zh-TW" sz="280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884239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特殊興趣</a:t>
            </a:r>
            <a:r>
              <a:rPr lang="en-US" altLang="zh-TW" sz="4000" b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4000" b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固著行為</a:t>
            </a:r>
          </a:p>
        </p:txBody>
      </p:sp>
      <p:pic>
        <p:nvPicPr>
          <p:cNvPr id="33796" name="Picture 3" descr="F:\自閉症專題(語聽)\10609607_1588222621404901_852496770729136519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916114"/>
            <a:ext cx="39243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 descr="F:\自閉症專題(語聽)\75950_1588223138071516_644804374074857188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200400"/>
            <a:ext cx="5029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838" y="333375"/>
            <a:ext cx="9385301" cy="7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英國自閉症畫家手繪新加坡</a:t>
            </a:r>
          </a:p>
        </p:txBody>
      </p:sp>
      <p:pic>
        <p:nvPicPr>
          <p:cNvPr id="34820" name="Picture 2" descr="http://news.xinhuanet.com/fortune/2014-07/22/126779289_14059323479061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5" y="1573213"/>
            <a:ext cx="7920037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內容版面配置區 2"/>
          <p:cNvSpPr>
            <a:spLocks noGrp="1"/>
          </p:cNvSpPr>
          <p:nvPr>
            <p:ph idx="1"/>
          </p:nvPr>
        </p:nvSpPr>
        <p:spPr>
          <a:xfrm>
            <a:off x="468313" y="1773239"/>
            <a:ext cx="8229600" cy="3886200"/>
          </a:xfrm>
        </p:spPr>
        <p:txBody>
          <a:bodyPr/>
          <a:lstStyle/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強烈的、狹窄的、不平常的興趣。 </a:t>
            </a: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不尋常的記憶力。 </a:t>
            </a: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對有興趣的事極為專注。 </a:t>
            </a: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廣博的字詞。 </a:t>
            </a: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在某些科技或科學的領域上，有著高深的知識或技能。 </a:t>
            </a: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優異的邏輯思考能力。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5%</a:t>
            </a:r>
            <a:r>
              <a:rPr lang="zh-TW" alt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的自閉症有優勢能力</a:t>
            </a:r>
            <a:r>
              <a:rPr lang="en-US" altLang="zh-TW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智慧火花</a:t>
            </a:r>
            <a:r>
              <a:rPr lang="en-US" altLang="zh-TW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918450" cy="4337051"/>
          </a:xfrm>
        </p:spPr>
        <p:txBody>
          <a:bodyPr/>
          <a:lstStyle/>
          <a:p>
            <a:pPr marL="609600" indent="-609600" eaLnBrk="1" hangingPunct="1"/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過度選擇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只專心自己感興趣的事物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不起眼、不重要、片斷的訊息。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609600" indent="-609600" eaLnBrk="1" hangingPunct="1"/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注意力差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集中注意力、分配注意力、轉移注意力 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609600" indent="-609600" eaLnBrk="1" hangingPunct="1"/>
            <a:r>
              <a:rPr lang="zh-TW" altLang="en-US" b="1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對策</a:t>
            </a:r>
            <a:r>
              <a:rPr lang="en-US" altLang="zh-TW" b="1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b="1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b="1" dirty="0" smtClean="0">
              <a:solidFill>
                <a:srgbClr val="0000A8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zh-TW" altLang="en-US" dirty="0" smtClean="0">
                <a:solidFill>
                  <a:srgbClr val="99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 </a:t>
            </a:r>
            <a:r>
              <a:rPr lang="zh-TW" altLang="en-US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教導自閉症兒童時，一次呈現一個向度的刺激，避免同時出現多向度、動態的刺激。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1"/>
            <a:ext cx="7816850" cy="828675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二、因應「狹隘的認知」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  <a:endParaRPr lang="zh-TW" altLang="en-US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468313" y="1628777"/>
            <a:ext cx="8229600" cy="4752975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提供可預測和安全的環境；</a:t>
            </a: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提供一致性的日常作息和活動；</a:t>
            </a: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對將要發生的改變儘可能讓學生有準備；</a:t>
            </a: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用</a:t>
            </a:r>
            <a:r>
              <a:rPr lang="zh-TW" altLang="zh-TW" sz="2800" b="1" dirty="0" smtClean="0">
                <a:solidFill>
                  <a:srgbClr val="4B15D3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圖片</a:t>
            </a:r>
            <a:r>
              <a:rPr lang="en-US" altLang="zh-TW" sz="2800" b="1" dirty="0" smtClean="0">
                <a:solidFill>
                  <a:srgbClr val="4B15D3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zh-TW" sz="2800" b="1" dirty="0" smtClean="0">
                <a:solidFill>
                  <a:srgbClr val="4B15D3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課表</a:t>
            </a:r>
            <a:r>
              <a:rPr lang="en-US" altLang="zh-TW" sz="2800" b="1" dirty="0" smtClean="0">
                <a:solidFill>
                  <a:srgbClr val="4B15D3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zh-TW" sz="2800" dirty="0" smtClean="0">
                <a:solidFill>
                  <a:srgbClr val="4B15D3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指出即將發生的改變；</a:t>
            </a: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減少不必要轉換和變動；</a:t>
            </a: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為減輕學生對未知或未預期活動或改變的恐懼，安排學生新的活動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教師，在告知學生可能的改變後，</a:t>
            </a:r>
            <a:r>
              <a:rPr lang="zh-TW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要儘可能很快就讓他面臨改變，以降低學生過度擔心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zh-TW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zh-TW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三、因應「固著行為」</a:t>
            </a:r>
            <a:r>
              <a:rPr lang="zh-TW" altLang="zh-TW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zh-TW" altLang="en-US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7847012" cy="1079500"/>
          </a:xfrm>
          <a:solidFill>
            <a:srgbClr val="FFFF99"/>
          </a:solidFill>
        </p:spPr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zh-TW" altLang="en-US" sz="3200" b="1" dirty="0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程序表</a:t>
            </a:r>
            <a:r>
              <a:rPr lang="en-US" altLang="zh-TW" sz="3200" b="1" dirty="0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讓學生知道當天會發生甚麼事</a:t>
            </a:r>
            <a:r>
              <a:rPr kumimoji="0"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及發生次序，有助其預知並應付</a:t>
            </a:r>
            <a:r>
              <a:rPr kumimoji="0"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0" y="2060849"/>
            <a:ext cx="50292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4">
              <a:spcBef>
                <a:spcPct val="100000"/>
              </a:spcBef>
              <a:buFontTx/>
              <a:buChar char="•"/>
            </a:pPr>
            <a:r>
              <a:rPr kumimoji="0" lang="zh-TW" altLang="en-US" sz="3200" b="1" dirty="0">
                <a:latin typeface="Times New Roman" pitchFamily="18" charset="0"/>
                <a:ea typeface="標楷體" pitchFamily="65" charset="-120"/>
              </a:rPr>
              <a:t>整</a:t>
            </a:r>
            <a:r>
              <a:rPr kumimoji="0" lang="zh-TW" altLang="en-US" sz="3200" b="1" dirty="0">
                <a:ea typeface="標楷體" pitchFamily="65" charset="-120"/>
              </a:rPr>
              <a:t>天</a:t>
            </a:r>
            <a:r>
              <a:rPr kumimoji="0" lang="zh-TW" altLang="en-US" sz="3200" b="1" dirty="0">
                <a:latin typeface="Times New Roman" pitchFamily="18" charset="0"/>
                <a:ea typeface="標楷體" pitchFamily="65" charset="-120"/>
              </a:rPr>
              <a:t>程序表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2051722" y="2708921"/>
            <a:ext cx="6326187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0" lang="en-US" altLang="zh-TW" sz="3200" b="1" dirty="0">
                <a:solidFill>
                  <a:srgbClr val="FF66CC"/>
                </a:solidFill>
                <a:latin typeface="Times New Roman" pitchFamily="18" charset="0"/>
              </a:rPr>
              <a:t> </a:t>
            </a:r>
            <a:r>
              <a:rPr kumimoji="0" lang="zh-TW" altLang="en-US" sz="3200" b="1" dirty="0" smtClean="0">
                <a:latin typeface="Times New Roman" pitchFamily="18" charset="0"/>
                <a:ea typeface="標楷體" pitchFamily="65" charset="-120"/>
              </a:rPr>
              <a:t>個人的一天</a:t>
            </a:r>
            <a:r>
              <a:rPr kumimoji="0" lang="zh-TW" altLang="en-US" sz="3200" b="1" dirty="0" smtClean="0">
                <a:ea typeface="標楷體" pitchFamily="65" charset="-120"/>
              </a:rPr>
              <a:t>行程表</a:t>
            </a:r>
            <a:endParaRPr kumimoji="0" lang="zh-TW" altLang="en-US" sz="3200" b="1" dirty="0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6" name="Picture 7" descr="活動作息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621" y="3356992"/>
            <a:ext cx="6783991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utoUpdateAnimBg="0"/>
      <p:bldP spid="16486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258889" y="13726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2302284"/>
            <a:ext cx="3000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200"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zh-TW">
              <a:latin typeface="Arial" charset="0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3291295"/>
            <a:ext cx="3000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200"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zh-TW">
              <a:latin typeface="Arial" charset="0"/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4280308"/>
            <a:ext cx="3000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200"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zh-TW">
              <a:latin typeface="Arial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251520" y="3283674"/>
            <a:ext cx="2326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TW" altLang="en-US" b="1" dirty="0">
                <a:latin typeface="Arial" charset="0"/>
              </a:rPr>
              <a:t>圖例二：教室規則表</a:t>
            </a:r>
            <a:r>
              <a:rPr lang="zh-TW" altLang="en-US" dirty="0">
                <a:latin typeface="Arial" charset="0"/>
              </a:rPr>
              <a:t> </a:t>
            </a:r>
          </a:p>
        </p:txBody>
      </p:sp>
      <p:pic>
        <p:nvPicPr>
          <p:cNvPr id="98313" name="Picture 9" descr="Image04"/>
          <p:cNvPicPr>
            <a:picLocks noChangeAspect="1" noChangeArrowheads="1"/>
          </p:cNvPicPr>
          <p:nvPr/>
        </p:nvPicPr>
        <p:blipFill>
          <a:blip r:embed="rId2" cstate="print"/>
          <a:srcRect r="47826" b="74001"/>
          <a:stretch>
            <a:fillRect/>
          </a:stretch>
        </p:blipFill>
        <p:spPr bwMode="auto">
          <a:xfrm>
            <a:off x="467544" y="3645025"/>
            <a:ext cx="1655762" cy="1536700"/>
          </a:xfrm>
          <a:prstGeom prst="rect">
            <a:avLst/>
          </a:prstGeom>
          <a:noFill/>
        </p:spPr>
      </p:pic>
      <p:pic>
        <p:nvPicPr>
          <p:cNvPr id="98314" name="Picture 10" descr="Image04"/>
          <p:cNvPicPr>
            <a:picLocks noChangeAspect="1" noChangeArrowheads="1"/>
          </p:cNvPicPr>
          <p:nvPr/>
        </p:nvPicPr>
        <p:blipFill>
          <a:blip r:embed="rId2" cstate="print"/>
          <a:srcRect t="25999" r="47826" b="49001"/>
          <a:stretch>
            <a:fillRect/>
          </a:stretch>
        </p:blipFill>
        <p:spPr bwMode="auto">
          <a:xfrm>
            <a:off x="2699794" y="3645025"/>
            <a:ext cx="1655763" cy="1479551"/>
          </a:xfrm>
          <a:prstGeom prst="rect">
            <a:avLst/>
          </a:prstGeom>
          <a:noFill/>
        </p:spPr>
      </p:pic>
      <p:pic>
        <p:nvPicPr>
          <p:cNvPr id="98315" name="Picture 11" descr="Image04"/>
          <p:cNvPicPr>
            <a:picLocks noChangeAspect="1" noChangeArrowheads="1"/>
          </p:cNvPicPr>
          <p:nvPr/>
        </p:nvPicPr>
        <p:blipFill>
          <a:blip r:embed="rId2" cstate="print"/>
          <a:srcRect t="50000" r="47826" b="25000"/>
          <a:stretch>
            <a:fillRect/>
          </a:stretch>
        </p:blipFill>
        <p:spPr bwMode="auto">
          <a:xfrm>
            <a:off x="4643440" y="3573464"/>
            <a:ext cx="1728787" cy="1544637"/>
          </a:xfrm>
          <a:prstGeom prst="rect">
            <a:avLst/>
          </a:prstGeom>
          <a:noFill/>
        </p:spPr>
      </p:pic>
      <p:pic>
        <p:nvPicPr>
          <p:cNvPr id="98316" name="Picture 12" descr="Image04"/>
          <p:cNvPicPr>
            <a:picLocks noChangeAspect="1" noChangeArrowheads="1"/>
          </p:cNvPicPr>
          <p:nvPr/>
        </p:nvPicPr>
        <p:blipFill>
          <a:blip r:embed="rId2" cstate="print"/>
          <a:srcRect t="74001" r="47826"/>
          <a:stretch>
            <a:fillRect/>
          </a:stretch>
        </p:blipFill>
        <p:spPr bwMode="auto">
          <a:xfrm>
            <a:off x="6516690" y="3500439"/>
            <a:ext cx="1728787" cy="1603375"/>
          </a:xfrm>
          <a:prstGeom prst="rect">
            <a:avLst/>
          </a:prstGeom>
          <a:noFill/>
        </p:spPr>
      </p:pic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1" y="13758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0" y="2302284"/>
            <a:ext cx="3000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200"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zh-TW">
              <a:latin typeface="Arial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0" y="3291295"/>
            <a:ext cx="3000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200"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zh-TW">
              <a:latin typeface="Arial" charset="0"/>
            </a:endParaRPr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0" y="4280308"/>
            <a:ext cx="3000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200"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zh-TW">
              <a:latin typeface="Arial" charset="0"/>
            </a:endParaRPr>
          </a:p>
        </p:txBody>
      </p:sp>
      <p:sp>
        <p:nvSpPr>
          <p:cNvPr id="98321" name="Rectangle 17"/>
          <p:cNvSpPr>
            <a:spLocks noChangeArrowheads="1"/>
          </p:cNvSpPr>
          <p:nvPr/>
        </p:nvSpPr>
        <p:spPr bwMode="auto">
          <a:xfrm>
            <a:off x="792165" y="5011094"/>
            <a:ext cx="8351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TW" altLang="en-US" sz="2400">
                <a:latin typeface="Arial" charset="0"/>
              </a:rPr>
              <a:t>安靜              聽老師說話          做功課      好好跟朋友玩</a:t>
            </a:r>
            <a:r>
              <a:rPr lang="zh-TW" altLang="en-US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內容版面配置區 2"/>
          <p:cNvSpPr>
            <a:spLocks noGrp="1"/>
          </p:cNvSpPr>
          <p:nvPr>
            <p:ph idx="1"/>
          </p:nvPr>
        </p:nvSpPr>
        <p:spPr>
          <a:xfrm>
            <a:off x="539750" y="1628776"/>
            <a:ext cx="8229600" cy="4968875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較難理解大家都知道的社會性線索。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不善於處理衝突問題，可能無意識地表現出反社會性行為。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用和主任、老師的嚴謹互動方式來和朋友或家人相處。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常要求別人配合他，而</a:t>
            </a:r>
            <a:r>
              <a:rPr lang="zh-TW" altLang="en-US" sz="2800" b="1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當他的要求不被接受時，易有情緒反應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，進而與人衝突。</a:t>
            </a:r>
          </a:p>
          <a:p>
            <a:pPr>
              <a:defRPr/>
            </a:pP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遭受誤解或被欺壓得很厲害時，易有情緒反應。</a:t>
            </a:r>
            <a:endParaRPr lang="en-US" altLang="zh-TW" sz="28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因社交技巧不好、不懂得反抗、判斷力差及自我防衛能力弱等，較易被欺負或被利用。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0354" name="標題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13716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四、因應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人際互動困難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357314"/>
            <a:ext cx="8501062" cy="5286397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社會性故事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錄影帶模仿教學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教學法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社會互動技巧，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如何開始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結束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合作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分享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</a:p>
          <a:p>
            <a:pPr eaLnBrk="1" hangingPunct="1"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了解他人在特定情境下的觀點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反應及情緒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en-US" altLang="zh-TW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buNone/>
            </a:pPr>
            <a:endParaRPr lang="en-US" altLang="zh-TW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心智理論教學法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了解他人觀點。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以其他小朋友的行為做為範例。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分組教學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角色扮演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提供互動機會。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5" y="476250"/>
            <a:ext cx="8245475" cy="757239"/>
          </a:xfrm>
        </p:spPr>
        <p:txBody>
          <a:bodyPr/>
          <a:lstStyle/>
          <a:p>
            <a:pPr algn="ctr" eaLnBrk="1" hangingPunct="1"/>
            <a:r>
              <a:rPr lang="zh-TW" alt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特定情境下該怎麼做</a:t>
            </a:r>
            <a:r>
              <a:rPr lang="en-US" altLang="zh-TW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  <a:endParaRPr lang="zh-TW" altLang="en-US" sz="4000" dirty="0" smtClean="0">
              <a:solidFill>
                <a:srgbClr val="3333CC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34350" cy="1600200"/>
          </a:xfrm>
        </p:spPr>
        <p:txBody>
          <a:bodyPr/>
          <a:lstStyle/>
          <a:p>
            <a:r>
              <a:rPr lang="zh-TW" altLang="en-US" sz="4000" b="1" smtClean="0">
                <a:solidFill>
                  <a:srgbClr val="3333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社會性故事</a:t>
            </a:r>
            <a:r>
              <a:rPr lang="zh-TW" altLang="en-US" sz="4000" smtClean="0">
                <a:solidFill>
                  <a:srgbClr val="3333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的編寫要點</a:t>
            </a:r>
            <a:r>
              <a:rPr lang="en-US" altLang="zh-TW" sz="4000" smtClean="0">
                <a:solidFill>
                  <a:srgbClr val="3333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endParaRPr lang="zh-TW" altLang="en-US" sz="4000" smtClean="0">
              <a:solidFill>
                <a:srgbClr val="3333CC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700" y="1628776"/>
            <a:ext cx="98139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嘲笑別人</a:t>
            </a:r>
            <a:r>
              <a:rPr lang="en-US" altLang="zh-TW" dirty="0" smtClean="0"/>
              <a:t>-</a:t>
            </a:r>
            <a:r>
              <a:rPr lang="zh-TW" altLang="en-US" dirty="0" smtClean="0"/>
              <a:t>心智理論教學</a:t>
            </a:r>
            <a:r>
              <a:rPr lang="en-US" altLang="zh-TW" dirty="0" smtClean="0"/>
              <a:t>1</a:t>
            </a:r>
            <a:endParaRPr lang="zh-TW" altLang="en-US" dirty="0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1916114"/>
            <a:ext cx="89789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台中市統計日期為 </a:t>
            </a:r>
            <a:r>
              <a:rPr lang="en-US" altLang="zh-TW" sz="3600" dirty="0" smtClean="0"/>
              <a:t>108 </a:t>
            </a:r>
            <a:r>
              <a:rPr lang="zh-TW" altLang="en-US" sz="3600" dirty="0" smtClean="0"/>
              <a:t>年 </a:t>
            </a:r>
            <a:r>
              <a:rPr lang="en-US" altLang="zh-TW" sz="3600" dirty="0" smtClean="0"/>
              <a:t>9 </a:t>
            </a:r>
            <a:r>
              <a:rPr lang="zh-TW" altLang="en-US" sz="3600" dirty="0" smtClean="0"/>
              <a:t>月 </a:t>
            </a:r>
            <a:r>
              <a:rPr lang="en-US" altLang="zh-TW" sz="3600" dirty="0" smtClean="0"/>
              <a:t>26 </a:t>
            </a:r>
            <a:r>
              <a:rPr lang="zh-TW" altLang="en-US" sz="3600" dirty="0" smtClean="0"/>
              <a:t>日</a:t>
            </a:r>
            <a:endParaRPr lang="zh-TW" altLang="en-US" sz="3600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5557"/>
            <a:ext cx="8995180" cy="545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"/>
            <a:ext cx="7739062" cy="687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嘲笑別人</a:t>
            </a:r>
            <a:r>
              <a:rPr lang="en-US" altLang="zh-TW" dirty="0" smtClean="0"/>
              <a:t>- </a:t>
            </a:r>
            <a:r>
              <a:rPr lang="zh-TW" altLang="en-US" dirty="0" smtClean="0"/>
              <a:t>心智理論教學</a:t>
            </a:r>
            <a:r>
              <a:rPr lang="en-US" altLang="zh-TW" dirty="0" smtClean="0"/>
              <a:t>2</a:t>
            </a:r>
            <a:endParaRPr lang="zh-TW" altLang="en-US" dirty="0" smtClean="0"/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844676"/>
            <a:ext cx="92170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9"/>
            <a:ext cx="8424862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真誠的態度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。欺騙或嘲諷只會增加其困惑與害怕。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使用中性口語，不激怒他。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多數高功能自閉症的憤怒，是因他人而起。所以，老師需引導同儕如何關掉引發他生氣的按鈕。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用平靜的聲調，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不因聲音敏感而混亂，檢視背景吵雜聲音。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5" y="333377"/>
            <a:ext cx="7991475" cy="12668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如何與輕度自閉症交談？</a:t>
            </a:r>
            <a:endParaRPr lang="zh-TW" altLang="en-US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老師</a:t>
            </a: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同學如何協助自閉症</a:t>
            </a: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graphicFrame>
        <p:nvGraphicFramePr>
          <p:cNvPr id="177228" name="Group 76"/>
          <p:cNvGraphicFramePr>
            <a:graphicFrameLocks noGrp="1"/>
          </p:cNvGraphicFramePr>
          <p:nvPr/>
        </p:nvGraphicFramePr>
        <p:xfrm>
          <a:off x="2" y="1125539"/>
          <a:ext cx="9143999" cy="5559520"/>
        </p:xfrm>
        <a:graphic>
          <a:graphicData uri="http://schemas.openxmlformats.org/drawingml/2006/table">
            <a:tbl>
              <a:tblPr/>
              <a:tblGrid>
                <a:gridCol w="4572868"/>
                <a:gridCol w="4571131"/>
              </a:tblGrid>
              <a:tr h="1188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在課堂中當他被老師干涉時，於情急之下情緒失控，會說出不恰當的話。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請</a:t>
                      </a: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同學</a:t>
                      </a: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不要嘲笑他，安靜地等老師的處理，或是立即示範正確的行為</a:t>
                      </a: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且隨時給予獎勵</a:t>
                      </a: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。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上課中，他往往會因為忘了帶文具或身體不舒服，而大聲嚷叫、甚至緊張不知所措而離開座位時。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請「先觀察」再問：「你要做什麼？」然後才幫他、教他解決問題的方法。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大部份的時間他不會主動接近別人，缺乏與人相處的方法，有時還會自言自語，答非所問。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當你想要和他交談的時候，除了試叫他的名字外，還要想辦法「對住他的眼光」，使雙方目光的水平一樣高。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7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課堂上，如果他對老師的吩咐（口令）沒有反應動作時。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小朋友可以用語言或手勢提醒他，但不要代替他做。例如提醒他拿出本子，但是不要替他拿出本子。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015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</a:t>
            </a:r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協助對挫折的認識</a:t>
            </a:r>
            <a:endParaRPr lang="en-US" altLang="zh-TW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例：不曉得自己遇到的情境就是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挫折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，所以父母師長應協助他辨識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挫折的情緒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時刻、情境等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，接著協助孩子找出正確的面對策略。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18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五、因應情緒障礙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endParaRPr lang="zh-TW" altLang="en-US" sz="32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4543425"/>
          </a:xfrm>
        </p:spPr>
        <p:txBody>
          <a:bodyPr/>
          <a:lstStyle/>
          <a:p>
            <a:pPr>
              <a:buNone/>
              <a:defRPr/>
            </a:pPr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</a:t>
            </a:r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情緒字彙的開發</a:t>
            </a:r>
            <a:endParaRPr lang="en-US" altLang="zh-TW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學習與情緒有關的詞彙，可讓孩子在有相同情緒時，用正確字眼表達他的感受。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pPr>
              <a:buNone/>
              <a:defRPr/>
            </a:pPr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</a:t>
            </a:r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認識自我的</a:t>
            </a:r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症狀</a:t>
            </a:r>
            <a:endParaRPr lang="en-US" altLang="zh-TW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若孩子意識到與人不同時，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(1)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可讓他與信任的人討論該症的影響。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(2)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與同症者見面討論或通信。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(3)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閱讀同症者與專業人員寫的資料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28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五、因應情緒障礙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endParaRPr lang="zh-TW" altLang="en-US" sz="3200" dirty="0" smtClean="0">
              <a:solidFill>
                <a:srgbClr val="4B15D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71600"/>
          </a:xfrm>
        </p:spPr>
        <p:txBody>
          <a:bodyPr/>
          <a:lstStyle/>
          <a:p>
            <a:r>
              <a:rPr lang="zh-TW" altLang="en-US" sz="2800" b="1" dirty="0" smtClean="0"/>
              <a:t>自理情緒卡</a:t>
            </a:r>
            <a:r>
              <a:rPr lang="en-US" altLang="zh-TW" sz="2800" b="1" dirty="0" smtClean="0"/>
              <a:t/>
            </a:r>
            <a:br>
              <a:rPr lang="en-US" altLang="zh-TW" sz="2800" b="1" dirty="0" smtClean="0"/>
            </a:br>
            <a:r>
              <a:rPr lang="zh-TW" altLang="en-US" sz="2800" b="1" dirty="0" smtClean="0"/>
              <a:t>自閉症</a:t>
            </a:r>
            <a:r>
              <a:rPr lang="zh-TW" altLang="en-US" sz="2800" b="1" smtClean="0"/>
              <a:t>訓練卡</a:t>
            </a:r>
            <a:endParaRPr lang="zh-TW" altLang="en-US" sz="2800" dirty="0"/>
          </a:p>
        </p:txBody>
      </p:sp>
      <p:pic>
        <p:nvPicPr>
          <p:cNvPr id="73730" name="Picture 2" descr="https://img.alicdn.com/tfscom/i3/25727635/TB2LD..hOqAXuNjy1XdXXaYcVXa_!!0-martrix_b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7"/>
            <a:ext cx="714375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1201"/>
            <a:ext cx="3754438" cy="4543425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情緒字彙的開發</a:t>
            </a:r>
            <a:endParaRPr lang="en-US" altLang="zh-TW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學習與情緒有關的詞彙，除了可逐漸建立情緒經驗資料庫外，更可讓孩子在有相同情緒時，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用正確字眼表達他的感受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</p:txBody>
      </p:sp>
      <p:sp>
        <p:nvSpPr>
          <p:cNvPr id="430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z="3200" dirty="0" smtClean="0">
              <a:solidFill>
                <a:srgbClr val="4B15D3"/>
              </a:solidFill>
            </a:endParaRPr>
          </a:p>
        </p:txBody>
      </p:sp>
      <p:pic>
        <p:nvPicPr>
          <p:cNvPr id="43012" name="Picture 5" descr="1471934698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341439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內容版面配置區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5040015"/>
          </a:xfrm>
        </p:spPr>
        <p:txBody>
          <a:bodyPr/>
          <a:lstStyle/>
          <a:p>
            <a:r>
              <a:rPr lang="zh-TW" altLang="zh-TW" sz="2800" dirty="0" smtClean="0">
                <a:solidFill>
                  <a:srgbClr val="4B15D3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經常離開活動、分心、可能沒有組織、難以維持注意力。 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安排前排座位；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安排坐在適當的同儕旁；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教師提供經常性的回饋和引導；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將作業分成小部份；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利用視覺組織物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語意圖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大綱；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6.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提供限時工作時段；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7.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減少家庭作業；</a:t>
            </a:r>
          </a:p>
          <a:p>
            <a:pPr>
              <a:buFont typeface="Wingdings" pitchFamily="2" charset="2"/>
              <a:buNone/>
            </a:pP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8.</a:t>
            </a:r>
            <a:r>
              <a:rPr lang="zh-TW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運用非語文線索要求注意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zh-TW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3906" name="標題 1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1171575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4B15D3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班級經營</a:t>
            </a:r>
            <a:r>
              <a:rPr lang="en-US" altLang="zh-TW" b="1" dirty="0" smtClean="0">
                <a:solidFill>
                  <a:srgbClr val="4B15D3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zh-TW" altLang="en-US" b="1" dirty="0" smtClean="0">
                <a:solidFill>
                  <a:srgbClr val="4B15D3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克服分心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1026" name="Object 54"/>
          <p:cNvGraphicFramePr>
            <a:graphicFrameLocks noChangeAspect="1"/>
          </p:cNvGraphicFramePr>
          <p:nvPr/>
        </p:nvGraphicFramePr>
        <p:xfrm>
          <a:off x="5436097" y="980729"/>
          <a:ext cx="3556395" cy="5566531"/>
        </p:xfrm>
        <a:graphic>
          <a:graphicData uri="http://schemas.openxmlformats.org/presentationml/2006/ole">
            <p:oleObj spid="_x0000_s1027" name="點陣圖影像" r:id="rId3" imgW="2933333" imgH="4590476" progId="PBrush">
              <p:embed/>
            </p:oleObj>
          </a:graphicData>
        </a:graphic>
      </p:graphicFrame>
      <p:pic>
        <p:nvPicPr>
          <p:cNvPr id="5" name="Picture 27" descr="1-10 eye_look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764704"/>
            <a:ext cx="2160240" cy="299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1-10 ear_list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908721"/>
            <a:ext cx="2067408" cy="287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1-10 mouth_qui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6" y="4149080"/>
            <a:ext cx="1943515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44" name="Picture 2" descr="C:\Users\homyilee\Documents\GomPlayer\Capture\李柏毅畫畫.flv_20160718_152622.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782639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" y="6245225"/>
            <a:ext cx="2133600" cy="476251"/>
          </a:xfrm>
          <a:noFill/>
        </p:spPr>
        <p:txBody>
          <a:bodyPr/>
          <a:lstStyle/>
          <a:p>
            <a:pPr algn="l"/>
            <a:fld id="{9D1A1596-BD0D-411F-874A-BABD8305FD54}" type="slidenum">
              <a:rPr lang="en-US" altLang="zh-TW" smtClean="0">
                <a:latin typeface="Arial" charset="0"/>
              </a:rPr>
              <a:pPr algn="l"/>
              <a:t>40</a:t>
            </a:fld>
            <a:endParaRPr lang="en-US" altLang="zh-TW" smtClean="0">
              <a:latin typeface="Arial" charset="0"/>
            </a:endParaRPr>
          </a:p>
        </p:txBody>
      </p:sp>
      <p:pic>
        <p:nvPicPr>
          <p:cNvPr id="88067" name="Picture 185" descr="1-10 workh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268413"/>
            <a:ext cx="2736850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7" descr="1-10 sitw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40" y="1989138"/>
            <a:ext cx="2808287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43" descr="1-10 handdow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3068640"/>
            <a:ext cx="2513012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457200" y="1557339"/>
            <a:ext cx="8229600" cy="5068887"/>
          </a:xfrm>
        </p:spPr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避免惡霸型同儕欺負，提供安全的校園環境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教導同儕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如何與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ASD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相處。</a:t>
            </a: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「拉我一把」策略</a:t>
            </a:r>
            <a:endParaRPr lang="en-US" altLang="zh-TW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2800" b="1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靜靜聆聽</a:t>
            </a:r>
            <a:endParaRPr lang="en-US" altLang="zh-TW" sz="2800" b="1" dirty="0" smtClean="0">
              <a:solidFill>
                <a:srgbClr val="0000A8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2800" b="1" dirty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800" b="1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2800" b="1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2800" b="1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給予安慰</a:t>
            </a:r>
            <a:endParaRPr lang="en-US" altLang="zh-TW" sz="2800" b="1" dirty="0" smtClean="0">
              <a:solidFill>
                <a:srgbClr val="0000A8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2800" b="1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en-US" altLang="zh-TW" sz="2800" b="1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en-US" sz="2800" b="1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一起</a:t>
            </a:r>
            <a:r>
              <a:rPr lang="zh-TW" altLang="en-US" sz="2800" b="1" dirty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去找老師</a:t>
            </a:r>
            <a:r>
              <a:rPr lang="en-US" altLang="zh-TW" sz="2800" b="1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endParaRPr lang="zh-TW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安排小團體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小組時，</a:t>
            </a:r>
            <a:r>
              <a:rPr lang="zh-TW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避免由學生自行挑選組員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安排成熟同儕協助和引導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強調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ASD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的優勢和特定學科表現，並安排合作學習，讓同儕接納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6978" name="標題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371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4B15D3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班級經營：安排同儕互動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彈性情境的調整</a:t>
            </a:r>
            <a:endParaRPr lang="en-US" altLang="zh-TW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一開始多以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高結構性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的情境安排，並提供一致性高的活動，再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逐漸轉為低結構性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情境。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在做這一切的調整時，都要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明確告知孩子即將有的改變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，以免引起孩子突然面對陌生情境的恐懼感。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30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環境規則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的鬆動改變</a:t>
            </a:r>
            <a:endParaRPr lang="zh-TW" altLang="en-US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3730" name="Picture 2" descr="H:\1演講PPT\1情障演講\ASD命盤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796" y="0"/>
            <a:ext cx="6872408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843808" y="0"/>
            <a:ext cx="1728192" cy="17008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187624" y="3429000"/>
            <a:ext cx="1656184" cy="17008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187624" y="1700808"/>
            <a:ext cx="1656184" cy="17008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572000" y="5085184"/>
            <a:ext cx="1728192" cy="17728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843808" y="5085184"/>
            <a:ext cx="1728192" cy="17728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060853"/>
            <a:ext cx="8610600" cy="1098551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妥瑞症的班級經營</a:t>
            </a:r>
            <a:br>
              <a:rPr lang="zh-TW" altLang="en-US" sz="36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36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3600" dirty="0" err="1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Tourette’s</a:t>
            </a:r>
            <a:r>
              <a:rPr lang="en-US" altLang="zh-TW" sz="36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Syndrome)</a:t>
            </a:r>
            <a:endParaRPr lang="zh-TW" altLang="en-US" sz="3600" dirty="0"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3332991"/>
            <a:ext cx="7772400" cy="192962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李宏鎰 教授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中山醫學大學語聽系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心理系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勵心心理諮商所所長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前中山醫學大學心理系系主任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前台灣應用心理學會理事長</a:t>
            </a:r>
          </a:p>
          <a:p>
            <a:pPr algn="ctr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吳小弟最近</a:t>
            </a:r>
            <a:r>
              <a:rPr lang="zh-TW" altLang="en-US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眼睛眨個不停，嘴角也會不自主地抽動，甚至搖頭，頸部晃個不停，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樣子十分難看，連學校同學都開始嘲笑他。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非自主性抽動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(tics))</a:t>
            </a: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仔細診察吳小弟時，偶爾也可聽到他</a:t>
            </a:r>
            <a:r>
              <a:rPr lang="zh-TW" altLang="en-US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發出清喉嚨的「乾咳」聲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非自主性發聲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(vocal tics))</a:t>
            </a: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經詢問病史，吳小弟在</a:t>
            </a:r>
            <a:r>
              <a:rPr lang="zh-TW" altLang="en-US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一年級時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即有此現象，只是最近變得較為明顯。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吳小弟就是妥瑞氏症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(Tourette syndrome)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的典型病例。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案例一：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313381"/>
            <a:ext cx="8363272" cy="5544619"/>
          </a:xfrm>
        </p:spPr>
        <p:txBody>
          <a:bodyPr>
            <a:noAutofit/>
          </a:bodyPr>
          <a:lstStyle/>
          <a:p>
            <a:r>
              <a:rPr lang="zh-TW" altLang="en-US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張小弟，</a:t>
            </a:r>
            <a:r>
              <a:rPr lang="en-US" altLang="zh-TW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歲，主訴</a:t>
            </a:r>
            <a:r>
              <a:rPr lang="zh-TW" altLang="en-US" sz="2600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咳嗽</a:t>
            </a:r>
            <a:r>
              <a:rPr lang="zh-TW" altLang="en-US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已有</a:t>
            </a:r>
            <a:r>
              <a:rPr lang="en-US" altLang="zh-TW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個多月，天天吃藥，也用過吸入性藥物，但咳嗽問題還是一直沒有改善。</a:t>
            </a:r>
            <a:endParaRPr lang="en-US" altLang="zh-TW" sz="2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醫師問家長張小弟會不會出現</a:t>
            </a:r>
            <a:r>
              <a:rPr lang="zh-TW" altLang="en-US" sz="2600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類似清喉嚨的聲音</a:t>
            </a:r>
            <a:r>
              <a:rPr lang="zh-TW" altLang="en-US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，媽媽點頭表示有，他睡覺前仍會咳嗽，但被問到「睡著了還會咳嗽嗎？」，張媽媽說</a:t>
            </a:r>
            <a:r>
              <a:rPr lang="zh-TW" altLang="en-US" sz="2600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睡著了就不咳了</a:t>
            </a:r>
            <a:r>
              <a:rPr lang="zh-TW" altLang="en-US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再仔細問母親，他會不會有</a:t>
            </a:r>
            <a:r>
              <a:rPr lang="zh-TW" altLang="en-US" sz="2600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眨眼睛，或是歪嘴巴、或挑動眉毛等動作，</a:t>
            </a:r>
            <a:r>
              <a:rPr lang="zh-TW" altLang="en-US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媽媽想想接著回答：「對對對，他有時會眨眼睛，但是看過眼科，醫師說是過敏性結膜炎，點眼藥水後好像有改善，但時好時壞。」</a:t>
            </a:r>
            <a:endParaRPr lang="en-US" altLang="zh-TW" sz="2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600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非自主發聲及抽動</a:t>
            </a:r>
            <a:r>
              <a:rPr lang="en-US" altLang="zh-TW" sz="2600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(Tic disorder)</a:t>
            </a:r>
            <a:r>
              <a:rPr lang="zh-TW" altLang="en-US" sz="2600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的症狀，</a:t>
            </a:r>
            <a:r>
              <a:rPr lang="zh-TW" altLang="en-US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經討論後決定予以藥物治療，兩週後返診，病症已獲得改善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案例二：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叫我第一名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58293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動作抽動、聲音抽動以及綜合抽動。 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常見症狀：身體特定部位抽動（例如聳肩、眨眼、搖頭晃腦等）、不受自主控制地發出清喉嚨的聲音、說話速度快速、重複廣播或電視所聽過的話、說話搭配特定的口頭禪或語句等等。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症狀多元且因人而異，會隨環境而症狀程度有所差異，例如患者的精神壓力狀況。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妥瑞症症狀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773149"/>
            <a:ext cx="1295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52671"/>
            <a:ext cx="17907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869160"/>
            <a:ext cx="13525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臨床上的診斷必須符合下列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四個要件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1.</a:t>
            </a:r>
            <a:r>
              <a:rPr lang="zh-TW" altLang="en-US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有多發性的不自主動作</a:t>
            </a:r>
            <a:endParaRPr lang="en-US" altLang="zh-TW" dirty="0" smtClean="0">
              <a:solidFill>
                <a:schemeClr val="accent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2.</a:t>
            </a:r>
            <a:r>
              <a:rPr lang="zh-TW" altLang="en-US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發生一種或多種的不自主聲音</a:t>
            </a:r>
            <a:endParaRPr lang="en-US" altLang="zh-TW" dirty="0" smtClean="0">
              <a:solidFill>
                <a:schemeClr val="accent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3.</a:t>
            </a:r>
            <a:r>
              <a:rPr lang="zh-TW" altLang="en-US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發生的年齡小於</a:t>
            </a:r>
            <a:r>
              <a:rPr lang="en-US" altLang="zh-TW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</a:t>
            </a:r>
            <a:r>
              <a:rPr lang="zh-TW" altLang="en-US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</a:t>
            </a:r>
            <a:endParaRPr lang="en-US" altLang="zh-TW" dirty="0" smtClean="0">
              <a:solidFill>
                <a:schemeClr val="accent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4.</a:t>
            </a:r>
            <a:r>
              <a:rPr lang="zh-TW" altLang="en-US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症狀持續時間大於一年</a:t>
            </a:r>
            <a:endParaRPr lang="en-US" altLang="zh-TW" dirty="0" smtClean="0">
              <a:solidFill>
                <a:schemeClr val="accent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妥瑞氏症好發的年齡約在</a:t>
            </a:r>
            <a:r>
              <a:rPr lang="en-US" altLang="zh-TW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5-8</a:t>
            </a:r>
            <a:r>
              <a:rPr lang="zh-TW" altLang="en-US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，男孩為女孩的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3-5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倍多。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發生率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1/200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左右。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&lt;1/3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的病人也有說髒話、回嘴的壞習慣。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妥瑞氏症的診斷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3316" name="Picture 4" descr="himse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7" y="908051"/>
            <a:ext cx="84248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臨床上，妥瑞氏症常合併其他的病症，包括約有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50%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病童有</a:t>
            </a:r>
            <a:r>
              <a:rPr lang="en-US" altLang="zh-TW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ADHD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，約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%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OCD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。譬如有些小孩會反覆地洗手，或將拖鞋一而再地重新擺在同一位置，否則無法入眠。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23%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學習障礙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15%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ODD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共病愈多，會可能有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睡眠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問題，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自殘問題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妥瑞氏症也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較常有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過敏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症狀，包括過敏性鼻炎、過敏性結膜炎、氣喘等。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妥瑞氏症的常見共病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他們的症狀通常時好時壞。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周遭的人與妥瑞症患者之間的誤解，進而誘發更強烈的症狀。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常見的誤解例如：</a:t>
            </a:r>
            <a:r>
              <a:rPr lang="zh-TW" altLang="en-US" sz="2800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把妥瑞氏症患者當成調皮搗蛋的壞習慣，進而要求患者以接受體罰等方式刻意矯正其抽動症狀。</a:t>
            </a: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環境造成的心理壓力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4924001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肇因於神經生物學方面的異常。如：多巴胺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(dopamine)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和血清素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(serotonin)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的代謝異常引起。目前許多證據指向腦部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基底核和額葉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之間聯繫發生問題。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一種遺傳性疾病，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屬於自體顯性遺傳，父母親有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50%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的機會將遺傳基因傳給子女，女孩有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70%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的機會表現出病狀，而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男孩則幾乎都會發病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b="1" dirty="0" smtClean="0">
                <a:solidFill>
                  <a:srgbClr val="0000A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藥物治療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Haldol、Ziprasidone、Pimozide、R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sperido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ne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(理思必妥)、Ablify(安立復)等藥物。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以多巴胺的拮抗劑為主。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妥瑞的病因與生理治療</a:t>
            </a:r>
            <a:endParaRPr lang="zh-TW" altLang="zh-TW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正念減壓(MBSR)有對妥瑞症減輕來說有一定的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效果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Comprehensive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Behavioral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Intervention(CBIT)</a:t>
            </a:r>
          </a:p>
          <a:p>
            <a:pPr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讓個案更注意到自己的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tics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，且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找出另一個更廣泛接受的行為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去代替這個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tics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，如清喉嚨的症狀，覺得喉嚨癢想清，可用慢而</a:t>
            </a:r>
            <a:r>
              <a:rPr lang="zh-TW" altLang="en-US" sz="2800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有節奏的呼吸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及</a:t>
            </a:r>
            <a:r>
              <a:rPr lang="zh-TW" altLang="en-US" sz="2800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圓唇式吐氣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的方式。</a:t>
            </a:r>
            <a:endParaRPr lang="zh-TW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大量活動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。王煇雄醫師建議「拖地」，是要小朋友趴在地上奮力向前、施展肢體拖抹，以訓練肢體協調，補足嬰兒時期「爬」得不夠的缺憾。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妥瑞的非藥物治療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9"/>
            <a:ext cx="4330824" cy="4525963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減少過敏症狀的發生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杜絕茶、咖啡和巧克力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避免攝取零食、飲料及其他人工食品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推動生酮飲食，限制嚴重病童攝取澱粉類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學習調節情緒壓力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周遭人的接納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減緩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tics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Picture 2" descr="çé® é®ç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429829" cy="41015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估計約有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30-40﹪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的妥瑞兒，到青年期時 「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tic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」會自動消失，另有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30﹪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的患者「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tic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」會逐漸減少，剩餘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30﹪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的患者症狀會持續一直到成人，然而不會比孩童期更糟，且多數的人隨著年齡的增長，愈來愈懂得掩飾或修飾自己的症狀。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減輕的因素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：若</a:t>
            </a:r>
            <a:r>
              <a:rPr lang="zh-TW" altLang="en-US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有良好的同儕關係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，且有</a:t>
            </a:r>
            <a:r>
              <a:rPr lang="zh-TW" altLang="en-US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正向的自我評價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，此類病人並不一定要長期治療。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加重的因素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：包括情緒創傷、焦慮事件等。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若無治療，妥瑞症會慢性化，終其一生存在，一些舊的症狀會被一些新的症狀取代。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預後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3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可協助他坐在前排側邊，</a:t>
            </a:r>
            <a:r>
              <a:rPr lang="zh-TW" altLang="en-US" sz="3300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安排表現較好的同學坐在周圍</a:t>
            </a:r>
            <a:r>
              <a:rPr lang="zh-TW" altLang="en-US" sz="3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，以增進其楷模學習。</a:t>
            </a:r>
          </a:p>
          <a:p>
            <a:r>
              <a:rPr lang="zh-TW" altLang="en-US" sz="3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與他建立適當地默契，若他感覺抽動即將發作，可比個手勢，讓老師了解，進而協助其至保健室休息，以抒解其內心壓力。</a:t>
            </a:r>
          </a:p>
          <a:p>
            <a:r>
              <a:rPr lang="zh-TW" altLang="en-US" sz="3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少量多餐的指定作業，並提供充足的時間以因應需要當場完成的工作。若病童合併</a:t>
            </a:r>
            <a:r>
              <a:rPr lang="en-US" altLang="zh-TW" sz="3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ADHD</a:t>
            </a:r>
            <a:r>
              <a:rPr lang="zh-TW" altLang="en-US" sz="3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，可指導其協助班上收本子、擦黑板、發物品，以排解其過多的能量並增進其自尊。</a:t>
            </a:r>
            <a:endParaRPr lang="en-US" altLang="zh-TW" sz="33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建立他良好的自我概念，協助他做能力範圍內可及的工作，並大量地給予讚美。</a:t>
            </a: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老師的班級經營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075240" cy="778099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自閉症症狀介紹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2" action="ppaction://hlinkpres?slideindex=1&amp;slidetitle="/>
              </a:rPr>
              <a:t>繪本</a:t>
            </a: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45629"/>
            <a:ext cx="4787184" cy="591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2708920"/>
            <a:ext cx="3743325" cy="248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主要症狀：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少與他人眼神交會、建立情誼，難體會別人感受等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語言表達能力較弱，用詞有限，溝通困難，少有手勢、臉部表情或肢體律動。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重覆固定行為，無法接受例行事務變換或打亂，有的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會持續身體擺動或同一種動作維持許久而不改變。 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自閉症患者傾向自我中心，忽略旁人感受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橢圓 7"/>
          <p:cNvSpPr/>
          <p:nvPr/>
        </p:nvSpPr>
        <p:spPr>
          <a:xfrm>
            <a:off x="5576779" y="2321443"/>
            <a:ext cx="2612951" cy="2888512"/>
          </a:xfrm>
          <a:prstGeom prst="ellipse">
            <a:avLst/>
          </a:prstGeom>
          <a:solidFill>
            <a:schemeClr val="accent1">
              <a:lumMod val="60000"/>
              <a:lumOff val="4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LD</a:t>
            </a:r>
          </a:p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+mn-ea"/>
              </a:rPr>
              <a:t>學障</a:t>
            </a:r>
            <a:endParaRPr lang="zh-TW" altLang="en-US" sz="3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1660116" y="2452389"/>
            <a:ext cx="2464096" cy="2626241"/>
          </a:xfrm>
          <a:prstGeom prst="ellipse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chemeClr val="tx1"/>
                </a:solidFill>
              </a:rPr>
              <a:t>MR</a:t>
            </a:r>
          </a:p>
          <a:p>
            <a:pPr algn="ctr"/>
            <a:r>
              <a:rPr lang="zh-TW" altLang="en-US" sz="3200" b="1" dirty="0" smtClean="0">
                <a:solidFill>
                  <a:schemeClr val="tx1"/>
                </a:solidFill>
              </a:rPr>
              <a:t>智障</a:t>
            </a:r>
            <a:endParaRPr lang="en-US" altLang="zh-TW" sz="3200" b="1" dirty="0" smtClean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312043" y="2470300"/>
            <a:ext cx="2565105" cy="2814083"/>
          </a:xfrm>
          <a:prstGeom prst="ellipse">
            <a:avLst/>
          </a:prstGeom>
          <a:solidFill>
            <a:srgbClr val="FFC00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chemeClr val="tx1"/>
                </a:solidFill>
              </a:rPr>
              <a:t>Autism</a:t>
            </a:r>
          </a:p>
          <a:p>
            <a:pPr algn="ctr"/>
            <a:r>
              <a:rPr lang="zh-TW" altLang="en-US" sz="3200" dirty="0" smtClean="0">
                <a:solidFill>
                  <a:schemeClr val="tx1"/>
                </a:solidFill>
              </a:rPr>
              <a:t>自閉症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576"/>
          </a:xfrm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自閉症與其他障礙特質的關係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971602" y="1412777"/>
            <a:ext cx="7527851" cy="1562543"/>
          </a:xfrm>
          <a:prstGeom prst="ellipse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注意力缺陷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ADD&amp;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過動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ADHD</a:t>
            </a:r>
            <a:endParaRPr lang="zh-TW" altLang="en-US" sz="36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78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2013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年之後</a:t>
            </a:r>
          </a:p>
        </p:txBody>
      </p:sp>
      <p:pic>
        <p:nvPicPr>
          <p:cNvPr id="17412" name="Picture 2" descr="http://4.bp.blogspot.com/-brCW9kCdPd4/VIzMUqE_5ZI/AAAAAAAAHqA/AYiafIH-9Vs/s1600/1002884_639043292836955_740100046763107212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3750</TotalTime>
  <Words>3325</Words>
  <Application>Microsoft Office PowerPoint</Application>
  <PresentationFormat>如螢幕大小 (4:3)</PresentationFormat>
  <Paragraphs>242</Paragraphs>
  <Slides>56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58" baseType="lpstr">
      <vt:lpstr>匯合</vt:lpstr>
      <vt:lpstr>點陣圖影像</vt:lpstr>
      <vt:lpstr>自閉症、妥端氏症學生的 班級經營 </vt:lpstr>
      <vt:lpstr>投影片 2</vt:lpstr>
      <vt:lpstr>台中市統計日期為 108 年 9 月 26 日</vt:lpstr>
      <vt:lpstr>投影片 4</vt:lpstr>
      <vt:lpstr>投影片 5</vt:lpstr>
      <vt:lpstr>自閉症症狀介紹-繪本</vt:lpstr>
      <vt:lpstr>自閉症患者傾向自我中心，忽略旁人感受</vt:lpstr>
      <vt:lpstr>自閉症與其他障礙特質的關係</vt:lpstr>
      <vt:lpstr>2013年之後</vt:lpstr>
      <vt:lpstr>「自閉特質之連續性」假設</vt:lpstr>
      <vt:lpstr>家族與雙胞胎的研究</vt:lpstr>
      <vt:lpstr>亞斯伯格症 (高功能自閉症)</vt:lpstr>
      <vt:lpstr>自閉女學生 上台大化工2007年04月14日</vt:lpstr>
      <vt:lpstr>自閉女學生 上台大化工2007年04月14日</vt:lpstr>
      <vt:lpstr>投影片 15</vt:lpstr>
      <vt:lpstr>一、因應「狹窄興趣」 </vt:lpstr>
      <vt:lpstr>投影片 17</vt:lpstr>
      <vt:lpstr>衛道中學: AS國一生的畫人表現</vt:lpstr>
      <vt:lpstr>特殊興趣/固著行為</vt:lpstr>
      <vt:lpstr>英國自閉症畫家手繪新加坡</vt:lpstr>
      <vt:lpstr>5%的自閉症有優勢能力(智慧火花)</vt:lpstr>
      <vt:lpstr>二、因應「狹隘的認知」?</vt:lpstr>
      <vt:lpstr>三、因應「固著行為」 </vt:lpstr>
      <vt:lpstr>程序表:讓學生知道當天會發生甚麼事及發生次序，有助其預知並應付.</vt:lpstr>
      <vt:lpstr>投影片 25</vt:lpstr>
      <vt:lpstr>四、因應人際互動困難</vt:lpstr>
      <vt:lpstr>特定情境下該怎麼做?</vt:lpstr>
      <vt:lpstr>社會性故事的編寫要點1</vt:lpstr>
      <vt:lpstr>嘲笑別人-心智理論教學1</vt:lpstr>
      <vt:lpstr>投影片 30</vt:lpstr>
      <vt:lpstr>嘲笑別人- 心智理論教學2</vt:lpstr>
      <vt:lpstr>如何與輕度自閉症交談？</vt:lpstr>
      <vt:lpstr>老師/同學如何協助自閉症?</vt:lpstr>
      <vt:lpstr>五、因應情緒障礙1</vt:lpstr>
      <vt:lpstr>五、因應情緒障礙2</vt:lpstr>
      <vt:lpstr>自理情緒卡 自閉症訓練卡</vt:lpstr>
      <vt:lpstr>投影片 37</vt:lpstr>
      <vt:lpstr>班級經營: 克服分心</vt:lpstr>
      <vt:lpstr>投影片 39</vt:lpstr>
      <vt:lpstr>投影片 40</vt:lpstr>
      <vt:lpstr>班級經營：安排同儕互動</vt:lpstr>
      <vt:lpstr>環境規則的鬆動改變</vt:lpstr>
      <vt:lpstr>投影片 43</vt:lpstr>
      <vt:lpstr>妥瑞症的班級經營 (Tourette’s Syndrome)</vt:lpstr>
      <vt:lpstr>案例一：</vt:lpstr>
      <vt:lpstr>案例二：</vt:lpstr>
      <vt:lpstr>叫我第一名</vt:lpstr>
      <vt:lpstr>妥瑞症症狀</vt:lpstr>
      <vt:lpstr>妥瑞氏症的診斷</vt:lpstr>
      <vt:lpstr>妥瑞氏症的常見共病</vt:lpstr>
      <vt:lpstr>環境造成的心理壓力</vt:lpstr>
      <vt:lpstr>妥瑞的病因與生理治療</vt:lpstr>
      <vt:lpstr>妥瑞的非藥物治療</vt:lpstr>
      <vt:lpstr>減緩tics</vt:lpstr>
      <vt:lpstr>預後</vt:lpstr>
      <vt:lpstr>老師的班級經營</vt:lpstr>
    </vt:vector>
  </TitlesOfParts>
  <Company>csmu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hoyih lee</dc:creator>
  <cp:lastModifiedBy>galant</cp:lastModifiedBy>
  <cp:revision>547</cp:revision>
  <dcterms:created xsi:type="dcterms:W3CDTF">2007-10-09T15:07:30Z</dcterms:created>
  <dcterms:modified xsi:type="dcterms:W3CDTF">2020-05-25T07:54:27Z</dcterms:modified>
</cp:coreProperties>
</file>